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319" r:id="rId2"/>
    <p:sldId id="377" r:id="rId3"/>
    <p:sldId id="320" r:id="rId4"/>
    <p:sldId id="378" r:id="rId5"/>
    <p:sldId id="379" r:id="rId6"/>
    <p:sldId id="300" r:id="rId7"/>
    <p:sldId id="301" r:id="rId8"/>
    <p:sldId id="326" r:id="rId9"/>
    <p:sldId id="322" r:id="rId10"/>
    <p:sldId id="323" r:id="rId11"/>
    <p:sldId id="325" r:id="rId12"/>
    <p:sldId id="342" r:id="rId13"/>
    <p:sldId id="344" r:id="rId14"/>
    <p:sldId id="345" r:id="rId15"/>
    <p:sldId id="346" r:id="rId16"/>
    <p:sldId id="347" r:id="rId17"/>
    <p:sldId id="303" r:id="rId18"/>
    <p:sldId id="311" r:id="rId19"/>
    <p:sldId id="304" r:id="rId20"/>
    <p:sldId id="373" r:id="rId21"/>
    <p:sldId id="350" r:id="rId22"/>
    <p:sldId id="351" r:id="rId23"/>
    <p:sldId id="352" r:id="rId24"/>
    <p:sldId id="353" r:id="rId25"/>
    <p:sldId id="354" r:id="rId26"/>
    <p:sldId id="355" r:id="rId27"/>
    <p:sldId id="357" r:id="rId28"/>
    <p:sldId id="358" r:id="rId29"/>
    <p:sldId id="359" r:id="rId30"/>
    <p:sldId id="331" r:id="rId31"/>
    <p:sldId id="362" r:id="rId32"/>
    <p:sldId id="363" r:id="rId33"/>
    <p:sldId id="364" r:id="rId34"/>
    <p:sldId id="381" r:id="rId35"/>
    <p:sldId id="382" r:id="rId36"/>
    <p:sldId id="383" r:id="rId37"/>
    <p:sldId id="371" r:id="rId38"/>
    <p:sldId id="384" r:id="rId39"/>
    <p:sldId id="374" r:id="rId40"/>
    <p:sldId id="375" r:id="rId41"/>
    <p:sldId id="372" r:id="rId42"/>
    <p:sldId id="380" r:id="rId43"/>
    <p:sldId id="333" r:id="rId44"/>
    <p:sldId id="385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арья Бисерова" initials="ДБ" lastIdx="1" clrIdx="0">
    <p:extLst>
      <p:ext uri="{19B8F6BF-5375-455C-9EA6-DF929625EA0E}">
        <p15:presenceInfo xmlns:p15="http://schemas.microsoft.com/office/powerpoint/2012/main" userId="Дарья Бисер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0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2522D-144E-4A44-A951-D91D9C5C102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5D694-F09F-4ADE-A2CC-61105FDDF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7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18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09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6445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9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4460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179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402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9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006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714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064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5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28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91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5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60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3E406-89E5-43ED-96C3-216E1E879A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D69D568-BF65-4076-9D3A-B18FD27652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65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edsoo.ru/Metodicheskie_posobiya_i_v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edsoo.ru/GOTOVITSYa_K_PUBLIKACII_Prepodavanie_russkogo_yazika_i_literaturi_v_usloviyah_obnovleniya_soderzhaniya_shkolnogo_obrazovaniya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edsoo.ru/study-subjec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edsoo.ru/Predmet_Russkij_yazik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edsoo.ru/Predmet_Literatura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edsoo.ru/Rodnoj_yazik_russkij_.ht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edsoo.ru/Rodnaya_literatura_russk.ht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edsoo.ru/Primernie_rabochie_progra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edsoo.ru/Primernie_rabochie_progra.ht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edsoo.ru/constructo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gosreestr.ru/" TargetMode="External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youtube.com/watch?v=O8YmtcFEOY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tc.edsoo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tc.edsoo.ru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kamchatkairo.ru/ruslan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dsoo.ru/constructor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edsoo.ru/Normativnie_dokumenti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dsoo.ru/Metodicheskie_posobiya_i_v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0" y="596900"/>
            <a:ext cx="7734300" cy="1333500"/>
          </a:xfrm>
        </p:spPr>
        <p:txBody>
          <a:bodyPr>
            <a:noAutofit/>
          </a:bodyPr>
          <a:lstStyle/>
          <a:p>
            <a:r>
              <a:rPr lang="ru-RU" sz="4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рабочих </a:t>
            </a:r>
            <a:r>
              <a:rPr lang="ru-RU" sz="4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</a:t>
            </a:r>
            <a:br>
              <a:rPr lang="ru-RU" sz="4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4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русскому языку и </a:t>
            </a:r>
            <a:r>
              <a:rPr lang="ru-RU" sz="4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литературе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3750" y="6347619"/>
            <a:ext cx="7588250" cy="1020762"/>
          </a:xfrm>
        </p:spPr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Вебинар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учителей русского языка и литературы </a:t>
            </a:r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68300" y="2336800"/>
            <a:ext cx="8775700" cy="1574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соответствии с обновлённым ФГОС ООО</a:t>
            </a:r>
          </a:p>
          <a:p>
            <a:pPr algn="ctr"/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помощью онлайн-сервиса «Конструктор рабочих программ»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4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92" y="-4371"/>
            <a:ext cx="9227816" cy="656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7048" y="5296"/>
            <a:ext cx="10638095" cy="8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2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09524" cy="1676190"/>
          </a:xfrm>
          <a:prstGeom prst="rect">
            <a:avLst/>
          </a:prstGeom>
        </p:spPr>
      </p:pic>
      <p:pic>
        <p:nvPicPr>
          <p:cNvPr id="5" name="Объект 4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56976" y="624110"/>
            <a:ext cx="6587023" cy="623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5" y="-88434"/>
            <a:ext cx="9123809" cy="7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0"/>
            <a:ext cx="8788400" cy="72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6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30" y="0"/>
            <a:ext cx="7845323" cy="717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5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46" y="-3698"/>
            <a:ext cx="8719943" cy="714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80602" cy="2168419"/>
          </a:xfrm>
          <a:prstGeom prst="rect">
            <a:avLst/>
          </a:prstGeom>
        </p:spPr>
      </p:pic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272" y="479527"/>
            <a:ext cx="7484728" cy="637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4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8476" y="9943"/>
            <a:ext cx="9780952" cy="6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4572"/>
            <a:ext cx="2158093" cy="2146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48"/>
            <a:ext cx="9161905" cy="1009524"/>
          </a:xfrm>
          <a:prstGeom prst="rect">
            <a:avLst/>
          </a:prstGeom>
        </p:spPr>
      </p:pic>
      <p:pic>
        <p:nvPicPr>
          <p:cNvPr id="6" name="Объект 5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022753" y="988147"/>
            <a:ext cx="7121247" cy="573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6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1" y="624110"/>
            <a:ext cx="7365999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Рабочая программа по предмету создается на основе примерной рабочей программы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1" y="2298700"/>
            <a:ext cx="7696199" cy="418402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Единое содержание общего образования – </a:t>
            </a:r>
          </a:p>
          <a:p>
            <a:r>
              <a:rPr lang="en-US" dirty="0">
                <a:hlinkClick r:id="rId2"/>
              </a:rPr>
              <a:t>https://edsoo.ru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Реестр примерных основных образовательных программ - </a:t>
            </a:r>
          </a:p>
          <a:p>
            <a:r>
              <a:rPr lang="en-US" dirty="0">
                <a:hlinkClick r:id="rId3"/>
              </a:rPr>
              <a:t>https://fgosreestr.ru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420" y="3235853"/>
            <a:ext cx="2928983" cy="2072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4159" y="2844801"/>
            <a:ext cx="3839641" cy="27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79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91191" y="365126"/>
            <a:ext cx="9519813" cy="1036979"/>
          </a:xfrm>
          <a:prstGeom prst="rect">
            <a:avLst/>
          </a:prstGeom>
        </p:spPr>
      </p:pic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790" y="1752991"/>
            <a:ext cx="9182790" cy="510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3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23" y="0"/>
            <a:ext cx="8512187" cy="69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5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5390" y="1488476"/>
            <a:ext cx="9717990" cy="349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62" y="-165100"/>
            <a:ext cx="7887901" cy="74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88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43"/>
            <a:ext cx="9179156" cy="18469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507" y="1989136"/>
            <a:ext cx="7317342" cy="33613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9" y="4861594"/>
            <a:ext cx="8762003" cy="199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4117" y="1314473"/>
            <a:ext cx="5098183" cy="2638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389" y="0"/>
            <a:ext cx="9296778" cy="11334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051" y="3952616"/>
            <a:ext cx="8524749" cy="287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86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76" y="-44531"/>
            <a:ext cx="7142123" cy="690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0319"/>
            <a:ext cx="8902700" cy="706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7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710"/>
            <a:ext cx="9143999" cy="660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3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34" y="-31582"/>
            <a:ext cx="8798865" cy="68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7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225" y="624110"/>
            <a:ext cx="7724775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Рабочие программы должны соответствовать структуре, указанной во ФГОС ООО (п. 32.1):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3019425"/>
            <a:ext cx="6591985" cy="377762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с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одержание 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учебного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предмета;</a:t>
            </a:r>
            <a:endParaRPr lang="ru-RU" dirty="0">
              <a:solidFill>
                <a:srgbClr val="000000"/>
              </a:solidFill>
              <a:latin typeface="YS Text"/>
            </a:endParaRP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планируемые результаты освоения учебного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предмета;</a:t>
            </a:r>
            <a:endParaRPr lang="ru-RU" dirty="0">
              <a:solidFill>
                <a:srgbClr val="000000"/>
              </a:solidFill>
              <a:latin typeface="YS Text"/>
            </a:endParaRP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тематическое планирование с указанием количества академических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часов, отводимых 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на освоение каждой темы учебного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предмета и возможность использования 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по этой теме электронных (цифровых)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образовательных ресурсов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>, являющихся учебно-методическими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материалами.</a:t>
            </a:r>
            <a:endParaRPr lang="ru-RU" dirty="0">
              <a:solidFill>
                <a:srgbClr val="000000"/>
              </a:solidFill>
              <a:latin typeface="YS Tex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548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19" y="-99572"/>
            <a:ext cx="8304762" cy="7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86" y="-80524"/>
            <a:ext cx="8371428" cy="7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1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95" y="-113857"/>
            <a:ext cx="8323809" cy="7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2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500" y="203200"/>
            <a:ext cx="7810499" cy="107769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Можно менять местами темы и разделы </a:t>
            </a:r>
            <a:r>
              <a:rPr lang="ru-RU" sz="2800" dirty="0" smtClean="0">
                <a:solidFill>
                  <a:srgbClr val="C00000"/>
                </a:solidFill>
              </a:rPr>
              <a:t>внутри класса</a:t>
            </a:r>
            <a:r>
              <a:rPr lang="ru-RU" sz="2800" dirty="0" smtClean="0"/>
              <a:t>, между классами нельзя!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00" y="1165657"/>
            <a:ext cx="9604165" cy="56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5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300" y="203200"/>
            <a:ext cx="7759699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Новых </a:t>
            </a:r>
            <a:r>
              <a:rPr lang="ru-RU" dirty="0" smtClean="0"/>
              <a:t>учебников, соответствующих ФГОС к 1 </a:t>
            </a:r>
            <a:r>
              <a:rPr lang="ru-RU" dirty="0"/>
              <a:t>сентября 2022 </a:t>
            </a:r>
            <a:r>
              <a:rPr lang="ru-RU" dirty="0" smtClean="0"/>
              <a:t>г., не будет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1900" y="1625600"/>
            <a:ext cx="7912099" cy="4285622"/>
          </a:xfrm>
        </p:spPr>
        <p:txBody>
          <a:bodyPr>
            <a:normAutofit/>
          </a:bodyPr>
          <a:lstStyle/>
          <a:p>
            <a:r>
              <a:rPr lang="ru-RU" dirty="0" smtClean="0"/>
              <a:t>Первична примерная рабочая программа, учебник вторичен.</a:t>
            </a:r>
          </a:p>
          <a:p>
            <a:r>
              <a:rPr lang="ru-RU" dirty="0" smtClean="0"/>
              <a:t>До 29 апреля 2022 года учебники подаются на экспертизу.</a:t>
            </a:r>
          </a:p>
          <a:p>
            <a:r>
              <a:rPr lang="ru-RU" dirty="0" smtClean="0"/>
              <a:t>Можно использовать </a:t>
            </a:r>
            <a:r>
              <a:rPr lang="ru-RU" dirty="0"/>
              <a:t>любой учебник из действующего федерального перечня.</a:t>
            </a:r>
          </a:p>
          <a:p>
            <a:r>
              <a:rPr lang="ru-RU" dirty="0" smtClean="0"/>
              <a:t>Отсутствующие </a:t>
            </a:r>
            <a:r>
              <a:rPr lang="ru-RU" dirty="0"/>
              <a:t>темы брать из учебников других авторов (если они есть в школе), использовать конспекты занятий, электронные ресурсы, учебники в формате </a:t>
            </a:r>
            <a:r>
              <a:rPr lang="ru-RU" dirty="0" err="1"/>
              <a:t>pdf</a:t>
            </a:r>
            <a:r>
              <a:rPr lang="ru-RU" dirty="0"/>
              <a:t>, делать распечатки электронных версий рабочих тетрадей , можно организовать проектно-исследовательскую деятельность по изучению нового материала по разным источникам и т.д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5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Школа вправе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701" y="1457325"/>
            <a:ext cx="6997700" cy="3777622"/>
          </a:xfrm>
        </p:spPr>
        <p:txBody>
          <a:bodyPr/>
          <a:lstStyle/>
          <a:p>
            <a:pPr indent="450215" algn="just">
              <a:lnSpc>
                <a:spcPct val="107000"/>
              </a:lnSpc>
              <a:tabLst>
                <a:tab pos="630555" algn="l"/>
              </a:tabLs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Локальным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актом утвердить свою форму Тематического планирования. </a:t>
            </a:r>
            <a:endParaRPr lang="ru-RU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tabLst>
                <a:tab pos="630555" algn="l"/>
              </a:tabLs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она должна соответствовать п 32.1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ФГОС ООО.</a:t>
            </a:r>
          </a:p>
          <a:p>
            <a:pPr indent="450215" algn="just">
              <a:lnSpc>
                <a:spcPct val="107000"/>
              </a:lnSpc>
              <a:tabLst>
                <a:tab pos="630555" algn="l"/>
              </a:tabLst>
            </a:pPr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+ ориентироваться на требования контролирующих органов.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41" y="3384982"/>
            <a:ext cx="8813874" cy="520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Электронные (цифровые) образовательные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1790700"/>
            <a:ext cx="6591985" cy="3777622"/>
          </a:xfrm>
        </p:spPr>
        <p:txBody>
          <a:bodyPr/>
          <a:lstStyle/>
          <a:p>
            <a:r>
              <a:rPr lang="ru-RU" dirty="0" smtClean="0"/>
              <a:t>Заполняются в зависимости от темы, не обязательны в каждой теме.</a:t>
            </a:r>
          </a:p>
          <a:p>
            <a:r>
              <a:rPr lang="ru-RU" dirty="0" smtClean="0"/>
              <a:t>ИСРО РАО обещает при утверждении федерального перечня ЭОР сделать автоматизированный </a:t>
            </a:r>
            <a:r>
              <a:rPr lang="ru-RU" dirty="0"/>
              <a:t>верифицированный </a:t>
            </a:r>
            <a:r>
              <a:rPr lang="ru-RU" dirty="0" smtClean="0"/>
              <a:t>список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41" y="3384982"/>
            <a:ext cx="8813874" cy="520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82" y="11533"/>
            <a:ext cx="7737380" cy="6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0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перспективе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Возможно создание автоматизированного заполнения поурочного планирования в соответствии с определенным учебником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31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900" y="1940028"/>
            <a:ext cx="3676547" cy="371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41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примерной рабочей программы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Пояснительная записка</a:t>
            </a:r>
            <a:r>
              <a:rPr lang="ru-RU" dirty="0"/>
              <a:t>, включающая цели изучения учебного предмета, общую характеристику предмета, место предмета в учебном плане</a:t>
            </a:r>
            <a:r>
              <a:rPr lang="ru-RU" dirty="0" smtClean="0"/>
              <a:t>.</a:t>
            </a:r>
          </a:p>
          <a:p>
            <a:r>
              <a:rPr lang="ru-RU" dirty="0">
                <a:solidFill>
                  <a:srgbClr val="C00000"/>
                </a:solidFill>
              </a:rPr>
              <a:t>Содержание</a:t>
            </a:r>
            <a:r>
              <a:rPr lang="ru-RU" dirty="0"/>
              <a:t> образования (по годам обучения).</a:t>
            </a:r>
          </a:p>
          <a:p>
            <a:r>
              <a:rPr lang="ru-RU" dirty="0">
                <a:solidFill>
                  <a:srgbClr val="C00000"/>
                </a:solidFill>
              </a:rPr>
              <a:t>Планируемые результаты</a:t>
            </a:r>
            <a:r>
              <a:rPr lang="ru-RU" dirty="0"/>
              <a:t> освоения рабочей программы:</a:t>
            </a:r>
          </a:p>
          <a:p>
            <a:pPr lvl="1"/>
            <a:r>
              <a:rPr lang="ru-RU" dirty="0">
                <a:solidFill>
                  <a:srgbClr val="C00000"/>
                </a:solidFill>
              </a:rPr>
              <a:t>Личностные и </a:t>
            </a:r>
            <a:r>
              <a:rPr lang="ru-RU" dirty="0" err="1">
                <a:solidFill>
                  <a:srgbClr val="C00000"/>
                </a:solidFill>
              </a:rPr>
              <a:t>метапредметные</a:t>
            </a:r>
            <a:r>
              <a:rPr lang="ru-RU" dirty="0"/>
              <a:t> результаты (раскрываются на основе обновленного ФГОС ООО с учетом специфики учебного предмета)</a:t>
            </a:r>
          </a:p>
          <a:p>
            <a:pPr lvl="1"/>
            <a:r>
              <a:rPr lang="ru-RU" dirty="0">
                <a:solidFill>
                  <a:srgbClr val="C00000"/>
                </a:solidFill>
              </a:rPr>
              <a:t>Предметные</a:t>
            </a:r>
            <a:r>
              <a:rPr lang="ru-RU" dirty="0"/>
              <a:t> (по годам обучения).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Тематическое </a:t>
            </a:r>
            <a:r>
              <a:rPr lang="ru-RU" dirty="0">
                <a:solidFill>
                  <a:srgbClr val="C00000"/>
                </a:solidFill>
              </a:rPr>
              <a:t>планирование</a:t>
            </a:r>
            <a:r>
              <a:rPr lang="ru-RU" dirty="0">
                <a:solidFill>
                  <a:srgbClr val="231F20"/>
                </a:solidFill>
              </a:rPr>
              <a:t> (примерные темы и количество часов, отводимое на их изучение; основное программное содержание; основные виды деятельности обучающихся).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0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41" y="-8251"/>
            <a:ext cx="8524160" cy="686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743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234" y="898236"/>
            <a:ext cx="9649033" cy="500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15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9" y="3732236"/>
            <a:ext cx="9127361" cy="3417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900" y="922478"/>
            <a:ext cx="4880256" cy="2440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" y="9527"/>
            <a:ext cx="9140061" cy="7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774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0582"/>
            <a:ext cx="9144000" cy="665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03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139700"/>
            <a:ext cx="7569199" cy="1993900"/>
          </a:xfrm>
        </p:spPr>
        <p:txBody>
          <a:bodyPr>
            <a:normAutofit/>
          </a:bodyPr>
          <a:lstStyle/>
          <a:p>
            <a:r>
              <a:rPr lang="ru-RU" dirty="0" smtClean="0"/>
              <a:t>Необходимый нормативно-методический материал также содержится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2133600"/>
            <a:ext cx="7696199" cy="3777622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курсах повешения квалификации </a:t>
            </a:r>
            <a:r>
              <a:rPr lang="ru-RU" dirty="0" smtClean="0"/>
              <a:t>«Реализация требований обновлённого ФГОС НОО, ФГОС ООО в работе учителя» (для учителей русского языка и литературы).</a:t>
            </a:r>
          </a:p>
          <a:p>
            <a:r>
              <a:rPr lang="ru-RU" dirty="0" smtClean="0"/>
              <a:t>Второй поток – </a:t>
            </a:r>
            <a:r>
              <a:rPr lang="ru-RU" dirty="0" smtClean="0">
                <a:solidFill>
                  <a:srgbClr val="C00000"/>
                </a:solidFill>
              </a:rPr>
              <a:t>с 16 мая по 3 июня 2022 г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Прохождение курсов – </a:t>
            </a:r>
            <a:r>
              <a:rPr lang="ru-RU" dirty="0" smtClean="0">
                <a:solidFill>
                  <a:srgbClr val="C00000"/>
                </a:solidFill>
              </a:rPr>
              <a:t>обязательное условие допуска </a:t>
            </a:r>
            <a:r>
              <a:rPr lang="ru-RU" dirty="0" smtClean="0"/>
              <a:t>к работе в классах, начинающих своё обучение по обновлённому ФГОС с 1 сентября 2022 г.</a:t>
            </a:r>
          </a:p>
          <a:p>
            <a:r>
              <a:rPr lang="ru-RU" dirty="0" smtClean="0"/>
              <a:t>Запись открыта до 16 мая 2022 г.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kamchatkairo.ru/ruslang</a:t>
            </a:r>
            <a:r>
              <a:rPr lang="ru-RU" dirty="0" smtClean="0">
                <a:hlinkClick r:id="rId2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343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201" y="624110"/>
            <a:ext cx="7188200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помощь учителю для создания рабочей программы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ФГБНУ «Институт стратегии развития образования РАО» (ФГБНУ «ИСРО РАО</a:t>
            </a:r>
            <a:r>
              <a:rPr lang="ru-RU" dirty="0" smtClean="0"/>
              <a:t>») разработал онлайн-сервис </a:t>
            </a:r>
            <a:r>
              <a:rPr lang="ru-RU" dirty="0"/>
              <a:t>«Конструктор рабочих программ</a:t>
            </a:r>
            <a:r>
              <a:rPr lang="ru-RU" dirty="0" smtClean="0"/>
              <a:t>» - </a:t>
            </a:r>
          </a:p>
          <a:p>
            <a:r>
              <a:rPr lang="en-US" dirty="0">
                <a:hlinkClick r:id="rId2"/>
              </a:rPr>
              <a:t>https://edsoo.ru/constructor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58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89905" y="527"/>
            <a:ext cx="11923809" cy="8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9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2762" y="10088"/>
            <a:ext cx="10009524" cy="9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-36290"/>
            <a:ext cx="6589199" cy="1280890"/>
          </a:xfrm>
        </p:spPr>
        <p:txBody>
          <a:bodyPr/>
          <a:lstStyle/>
          <a:p>
            <a:r>
              <a:rPr lang="ru-RU" dirty="0" smtClean="0"/>
              <a:t>Нормативные документы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70" y="0"/>
            <a:ext cx="1862545" cy="1841500"/>
          </a:xfrm>
          <a:prstGeom prst="rect">
            <a:avLst/>
          </a:prstGeom>
        </p:spPr>
      </p:pic>
      <p:pic>
        <p:nvPicPr>
          <p:cNvPr id="5" name="Объект 3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414" y="670034"/>
            <a:ext cx="7112685" cy="618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73261" cy="1857037"/>
          </a:xfrm>
          <a:prstGeom prst="rect">
            <a:avLst/>
          </a:prstGeom>
        </p:spPr>
      </p:pic>
      <p:pic>
        <p:nvPicPr>
          <p:cNvPr id="6" name="Рисунок 5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400" y="533483"/>
            <a:ext cx="7721600" cy="632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3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2352</TotalTime>
  <Words>472</Words>
  <Application>Microsoft Office PowerPoint</Application>
  <PresentationFormat>Экран (4:3)</PresentationFormat>
  <Paragraphs>52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1" baseType="lpstr">
      <vt:lpstr>Arial</vt:lpstr>
      <vt:lpstr>Calibri</vt:lpstr>
      <vt:lpstr>Century Gothic</vt:lpstr>
      <vt:lpstr>Times New Roman</vt:lpstr>
      <vt:lpstr>Wingdings 3</vt:lpstr>
      <vt:lpstr>YS Text</vt:lpstr>
      <vt:lpstr>Легкий дым</vt:lpstr>
      <vt:lpstr>Разработка рабочих программ по русскому языку и литературе </vt:lpstr>
      <vt:lpstr>Рабочая программа по предмету создается на основе примерной рабочей программы </vt:lpstr>
      <vt:lpstr>Рабочие программы должны соответствовать структуре, указанной во ФГОС ООО (п. 32.1):</vt:lpstr>
      <vt:lpstr>Структура примерной рабочей программы</vt:lpstr>
      <vt:lpstr>В помощь учителю для создания рабочей программы</vt:lpstr>
      <vt:lpstr>Презентация PowerPoint</vt:lpstr>
      <vt:lpstr>Презентация PowerPoint</vt:lpstr>
      <vt:lpstr>Нормативные 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Можно менять местами темы и разделы внутри класса, между классами нельзя!</vt:lpstr>
      <vt:lpstr>Новых учебников, соответствующих ФГОС к 1 сентября 2022 г., не будет </vt:lpstr>
      <vt:lpstr>Школа вправе</vt:lpstr>
      <vt:lpstr>Электронные (цифровые) образовательные ресурсы</vt:lpstr>
      <vt:lpstr>Презентация PowerPoint</vt:lpstr>
      <vt:lpstr>В перспективе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Необходимый нормативно-методический материал также содержится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Рабочая программа</dc:title>
  <dc:creator>Ольга</dc:creator>
  <cp:lastModifiedBy>Дарья Бисерова</cp:lastModifiedBy>
  <cp:revision>83</cp:revision>
  <dcterms:created xsi:type="dcterms:W3CDTF">2022-03-19T10:49:35Z</dcterms:created>
  <dcterms:modified xsi:type="dcterms:W3CDTF">2022-04-20T01:44:12Z</dcterms:modified>
</cp:coreProperties>
</file>