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57" r:id="rId4"/>
    <p:sldId id="262" r:id="rId5"/>
    <p:sldId id="258" r:id="rId6"/>
    <p:sldId id="259" r:id="rId7"/>
    <p:sldId id="271" r:id="rId8"/>
    <p:sldId id="260" r:id="rId9"/>
    <p:sldId id="261" r:id="rId10"/>
    <p:sldId id="263" r:id="rId11"/>
    <p:sldId id="264" r:id="rId12"/>
    <p:sldId id="267" r:id="rId13"/>
    <p:sldId id="272" r:id="rId14"/>
    <p:sldId id="273" r:id="rId15"/>
    <p:sldId id="274" r:id="rId16"/>
    <p:sldId id="275" r:id="rId17"/>
    <p:sldId id="276" r:id="rId18"/>
    <p:sldId id="278" r:id="rId19"/>
    <p:sldId id="283" r:id="rId20"/>
    <p:sldId id="277" r:id="rId21"/>
    <p:sldId id="279" r:id="rId22"/>
    <p:sldId id="280" r:id="rId23"/>
    <p:sldId id="265" r:id="rId24"/>
    <p:sldId id="266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945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2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235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6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587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27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69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2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78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8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7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6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6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82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92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08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14492-5B2D-472F-A681-7D2BD1ED078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904C8AC-E916-4414-92B5-1D756931D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6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uchitel.club/events/metodiceskii-den-ucitelya-russkogo-yazyka-i-literatury-o-samom-vaznom-standarty-programmy-ucebniki" TargetMode="External"/><Relationship Id="rId3" Type="http://schemas.openxmlformats.org/officeDocument/2006/relationships/hyperlink" Target="https://edsoo.ru/Primernaya_rabochaya_programma_osnovnogo_obschego_obrazovaniya_predmeta_Russkij_yazik_proekt_.htm" TargetMode="External"/><Relationship Id="rId7" Type="http://schemas.openxmlformats.org/officeDocument/2006/relationships/hyperlink" Target="https://uchitel.club/" TargetMode="External"/><Relationship Id="rId12" Type="http://schemas.openxmlformats.org/officeDocument/2006/relationships/hyperlink" Target="https://fpu.edu.ru/" TargetMode="External"/><Relationship Id="rId2" Type="http://schemas.openxmlformats.org/officeDocument/2006/relationships/hyperlink" Target="https://edsoo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soo.ru/Primernaya_rabochaya_programma_osnovnogo_obschego_obrazovaniya_predmeta_Rodnaya_literatura_russkaya_.htm" TargetMode="External"/><Relationship Id="rId11" Type="http://schemas.openxmlformats.org/officeDocument/2006/relationships/hyperlink" Target="https://uchitel.club/events/ucebnik-russkii-yazyk-rybcenkova-lm-i-dr-planiruem-rabotu-v-5-i-6-klassax" TargetMode="External"/><Relationship Id="rId5" Type="http://schemas.openxmlformats.org/officeDocument/2006/relationships/hyperlink" Target="https://edsoo.ru/Primernaya_rabochaya_programma_osnovnogo_obschego_obrazovaniya_predmeta_Literatura_proekt_.htm" TargetMode="External"/><Relationship Id="rId10" Type="http://schemas.openxmlformats.org/officeDocument/2006/relationships/hyperlink" Target="https://uchitel.club/events/uroki-russkogo-yazyka-po-umk-t-a-ladyzenskoi-metodika-prepodavaniya-v-perexodnyi-period" TargetMode="External"/><Relationship Id="rId4" Type="http://schemas.openxmlformats.org/officeDocument/2006/relationships/hyperlink" Target="https://edsoo.ru/Primernaya_rabochaya_programma_osnovnogo_obschego_obrazovaniya_predmeta_Rodnoi_yazik_russkii_.htm" TargetMode="External"/><Relationship Id="rId9" Type="http://schemas.openxmlformats.org/officeDocument/2006/relationships/hyperlink" Target="https://uchitel.club/events/russkii-yazyk-po-standartam-programme-i-ucebniku-sveryaem-marsrut-prepodavaniy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soo.ru/Primernaya_rabochaya_programma_osnovnogo_obschego_obrazovaniya_predmeta_Russkij_yazik_proekt_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>
                <a:lumMod val="91000"/>
                <a:lumOff val="9000"/>
                <a:alpha val="60000"/>
              </a:srgbClr>
            </a:gs>
            <a:gs pos="100000">
              <a:srgbClr val="FF0000">
                <a:alpha val="71000"/>
                <a:lumMod val="71000"/>
                <a:lumOff val="29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Выбор УМК по русскому языку и литературе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 условиях обновлённых ФГОС ООО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277590" cy="257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140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1884" y="1"/>
            <a:ext cx="126979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97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3558"/>
            <a:ext cx="12192000" cy="674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187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57" y="-27638"/>
            <a:ext cx="12379941" cy="732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73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"/>
            <a:ext cx="13065318" cy="655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34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205457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330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7379" cy="63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99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4" y="-1"/>
            <a:ext cx="12199909" cy="643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559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28080" cy="61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88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99" y="-1"/>
            <a:ext cx="12193774" cy="63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1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45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Уважаемые коллеги!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Еще </a:t>
            </a:r>
            <a:r>
              <a:rPr lang="ru-RU" dirty="0" smtClean="0">
                <a:solidFill>
                  <a:srgbClr val="FF0000"/>
                </a:solidFill>
              </a:rPr>
              <a:t>есть возможность записаться </a:t>
            </a:r>
            <a:r>
              <a:rPr lang="ru-RU" dirty="0" smtClean="0"/>
              <a:t>на курсы </a:t>
            </a:r>
            <a:r>
              <a:rPr lang="ru-RU" dirty="0"/>
              <a:t>повышения квалификации по программе «Реализация требований обновлённых ФГОС НОО, ФГОС ООО в работе учителя» для учителей русского языка и </a:t>
            </a:r>
            <a:r>
              <a:rPr lang="ru-RU" dirty="0" smtClean="0"/>
              <a:t>литературы, которые будут проходить </a:t>
            </a:r>
            <a:r>
              <a:rPr lang="ru-RU" dirty="0" smtClean="0">
                <a:solidFill>
                  <a:srgbClr val="FF0000"/>
                </a:solidFill>
              </a:rPr>
              <a:t>с 04 по 29 апреля 2022 г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Прохождение курсов строго обязательно </a:t>
            </a:r>
            <a:r>
              <a:rPr lang="ru-RU" dirty="0" smtClean="0">
                <a:solidFill>
                  <a:schemeClr val="tx1"/>
                </a:solidFill>
              </a:rPr>
              <a:t>как условие допуска к работе по новым стандартам с 1 сентября 2022 </a:t>
            </a:r>
            <a:r>
              <a:rPr lang="ru-RU" smtClean="0">
                <a:solidFill>
                  <a:schemeClr val="tx1"/>
                </a:solidFill>
              </a:rPr>
              <a:t>года</a:t>
            </a:r>
            <a:r>
              <a:rPr lang="ru-RU" smtClean="0">
                <a:solidFill>
                  <a:srgbClr val="FF0000"/>
                </a:solidFill>
              </a:rPr>
              <a:t>!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Дополнительные сроки </a:t>
            </a:r>
            <a:r>
              <a:rPr lang="ru-RU" dirty="0" smtClean="0"/>
              <a:t>проведения курсов </a:t>
            </a:r>
            <a:r>
              <a:rPr lang="ru-RU" dirty="0" smtClean="0">
                <a:solidFill>
                  <a:srgbClr val="FF0000"/>
                </a:solidFill>
              </a:rPr>
              <a:t>с 16 мая по 03 июня 2022 </a:t>
            </a:r>
            <a:r>
              <a:rPr lang="ru-RU" dirty="0" smtClean="0"/>
              <a:t>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355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4" y="0"/>
            <a:ext cx="12195735" cy="653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2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1350" cy="60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40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703" y="-1"/>
            <a:ext cx="12200703" cy="670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54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3694" y="0"/>
            <a:ext cx="12255694" cy="670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816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Ссылки: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63033"/>
            <a:ext cx="9602788" cy="5220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b="1" dirty="0" smtClean="0"/>
              <a:t>Примерные рабочие программы </a:t>
            </a:r>
            <a:r>
              <a:rPr lang="ru-RU" dirty="0" smtClean="0"/>
              <a:t>по предметам -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://edsoo.ru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:</a:t>
            </a:r>
          </a:p>
          <a:p>
            <a:r>
              <a:rPr lang="ru-RU" dirty="0" smtClean="0">
                <a:hlinkClick r:id="rId3"/>
              </a:rPr>
              <a:t>Русский язык. Основное общее образование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4"/>
              </a:rPr>
              <a:t>Родной язык (русский). Основное общее образование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5"/>
              </a:rPr>
              <a:t>Литература. Основное общее образование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6"/>
              </a:rPr>
              <a:t>Родная литература (русская). Основное общее образование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sz="1050" dirty="0" smtClean="0"/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b="1" dirty="0" err="1"/>
              <a:t>Вебинары</a:t>
            </a:r>
            <a:r>
              <a:rPr lang="ru-RU" b="1" dirty="0"/>
              <a:t> издательства «</a:t>
            </a:r>
            <a:r>
              <a:rPr lang="ru-RU" b="1" dirty="0" smtClean="0"/>
              <a:t>Просвещение»</a:t>
            </a:r>
            <a:r>
              <a:rPr lang="ru-RU" dirty="0" smtClean="0"/>
              <a:t> - </a:t>
            </a:r>
            <a:r>
              <a:rPr lang="ru-RU" dirty="0" smtClean="0">
                <a:hlinkClick r:id="rId7"/>
              </a:rPr>
              <a:t>УЧИТЕЛЬ. </a:t>
            </a:r>
            <a:r>
              <a:rPr lang="en-US" dirty="0" smtClean="0">
                <a:hlinkClick r:id="rId7"/>
              </a:rPr>
              <a:t>CLUB</a:t>
            </a:r>
            <a:r>
              <a:rPr lang="ru-RU" dirty="0" smtClean="0"/>
              <a:t>;</a:t>
            </a:r>
          </a:p>
          <a:p>
            <a:r>
              <a:rPr lang="ru-RU" dirty="0" smtClean="0">
                <a:hlinkClick r:id="rId8"/>
              </a:rPr>
              <a:t>Методический </a:t>
            </a:r>
            <a:r>
              <a:rPr lang="ru-RU" dirty="0">
                <a:hlinkClick r:id="rId8"/>
              </a:rPr>
              <a:t>день учителя русского языка и литературы. О самом важном: стандарты, программы, </a:t>
            </a:r>
            <a:r>
              <a:rPr lang="ru-RU" dirty="0" smtClean="0">
                <a:hlinkClick r:id="rId8"/>
              </a:rPr>
              <a:t>учебники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9"/>
              </a:rPr>
              <a:t>Русский язык по стандартам, программе и учебнику. Сверяем маршрут </a:t>
            </a:r>
            <a:r>
              <a:rPr lang="ru-RU" dirty="0" smtClean="0">
                <a:hlinkClick r:id="rId9"/>
              </a:rPr>
              <a:t>преподавания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10"/>
              </a:rPr>
              <a:t>Уроки русского языка по УМК Т. А. </a:t>
            </a:r>
            <a:r>
              <a:rPr lang="ru-RU" dirty="0" err="1">
                <a:hlinkClick r:id="rId10"/>
              </a:rPr>
              <a:t>Ладыженской</a:t>
            </a:r>
            <a:r>
              <a:rPr lang="ru-RU" dirty="0">
                <a:hlinkClick r:id="rId10"/>
              </a:rPr>
              <a:t>. Методика преподавания в переходный </a:t>
            </a:r>
            <a:r>
              <a:rPr lang="ru-RU" dirty="0" smtClean="0">
                <a:hlinkClick r:id="rId10"/>
              </a:rPr>
              <a:t>период</a:t>
            </a:r>
            <a:r>
              <a:rPr lang="ru-RU" dirty="0" smtClean="0"/>
              <a:t>;</a:t>
            </a:r>
          </a:p>
          <a:p>
            <a:r>
              <a:rPr lang="ru-RU" dirty="0">
                <a:hlinkClick r:id="rId11"/>
              </a:rPr>
              <a:t>Учебник «Русский язык» (</a:t>
            </a:r>
            <a:r>
              <a:rPr lang="ru-RU" dirty="0" err="1">
                <a:hlinkClick r:id="rId11"/>
              </a:rPr>
              <a:t>Рыбченкова</a:t>
            </a:r>
            <a:r>
              <a:rPr lang="ru-RU" dirty="0">
                <a:hlinkClick r:id="rId11"/>
              </a:rPr>
              <a:t> Л.М. и др.): планируем работу в 5 и 6 </a:t>
            </a:r>
            <a:r>
              <a:rPr lang="ru-RU" dirty="0" smtClean="0">
                <a:hlinkClick r:id="rId11"/>
              </a:rPr>
              <a:t>классах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b="1" dirty="0" smtClean="0"/>
              <a:t>Федеральный перечень учебников</a:t>
            </a:r>
            <a:r>
              <a:rPr lang="ru-RU" dirty="0" smtClean="0"/>
              <a:t>: </a:t>
            </a:r>
            <a:r>
              <a:rPr lang="en-US" dirty="0">
                <a:hlinkClick r:id="rId12"/>
              </a:rPr>
              <a:t>https://fpu.edu.ru/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412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7543" y="624110"/>
            <a:ext cx="10533413" cy="70592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Когда будут готовы учебники по ФГОС ООО?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30036"/>
            <a:ext cx="12171815" cy="3799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6063" y="4844720"/>
            <a:ext cx="112134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Действующий федеральный перечень </a:t>
            </a:r>
            <a:r>
              <a:rPr lang="ru-RU" sz="2000" dirty="0" smtClean="0">
                <a:latin typeface="Calibri" panose="020F0502020204030204" pitchFamily="34" charset="0"/>
              </a:rPr>
              <a:t>учебников</a:t>
            </a:r>
          </a:p>
          <a:p>
            <a:pPr algn="ctr"/>
            <a:r>
              <a:rPr lang="ru-RU" sz="2000" dirty="0" smtClean="0">
                <a:latin typeface="Calibri" panose="020F0502020204030204" pitchFamily="34" charset="0"/>
              </a:rPr>
              <a:t>(утверждён Приказом </a:t>
            </a:r>
            <a:r>
              <a:rPr lang="ru-RU" sz="2000" dirty="0" err="1" smtClean="0">
                <a:latin typeface="Calibri" panose="020F0502020204030204" pitchFamily="34" charset="0"/>
              </a:rPr>
              <a:t>Минпросвещения</a:t>
            </a:r>
            <a:r>
              <a:rPr lang="ru-RU" sz="2000" dirty="0" smtClean="0">
                <a:latin typeface="Calibri" panose="020F0502020204030204" pitchFamily="34" charset="0"/>
              </a:rPr>
              <a:t> РФ № 254 от 20.05.2020) </a:t>
            </a:r>
          </a:p>
          <a:p>
            <a:pPr algn="ctr"/>
            <a:endParaRPr lang="ru-RU" sz="2000" dirty="0" smtClean="0">
              <a:latin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latin typeface="Calibri" panose="020F0502020204030204" pitchFamily="34" charset="0"/>
              </a:rPr>
              <a:t>не содержит учебников,</a:t>
            </a:r>
          </a:p>
          <a:p>
            <a:pPr algn="ctr"/>
            <a:r>
              <a:rPr lang="ru-RU" sz="2000" dirty="0" smtClean="0">
                <a:latin typeface="Calibri" panose="020F0502020204030204" pitchFamily="34" charset="0"/>
              </a:rPr>
              <a:t>прошедших экспертизу </a:t>
            </a:r>
            <a:r>
              <a:rPr lang="ru-RU" sz="2000" b="1" dirty="0" smtClean="0">
                <a:latin typeface="Calibri" panose="020F0502020204030204" pitchFamily="34" charset="0"/>
              </a:rPr>
              <a:t>на соответствие требованиям обновлённых ФГОС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3638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84491" y="0"/>
            <a:ext cx="12576491" cy="686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1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99092" y="0"/>
            <a:ext cx="1364380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81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30195" y="-1"/>
            <a:ext cx="12450532" cy="6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19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210957" cy="587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44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38718" y="0"/>
            <a:ext cx="12330717" cy="690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76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009" y="365758"/>
            <a:ext cx="12207009" cy="636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0337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1445</TotalTime>
  <Words>256</Words>
  <Application>Microsoft Office PowerPoint</Application>
  <PresentationFormat>Широкоэкранный</PresentationFormat>
  <Paragraphs>28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Century Gothic</vt:lpstr>
      <vt:lpstr>Wingdings 3</vt:lpstr>
      <vt:lpstr>Легкий дым</vt:lpstr>
      <vt:lpstr>Выбор УМК по русскому языку и литературе</vt:lpstr>
      <vt:lpstr>Уважаемые коллеги!</vt:lpstr>
      <vt:lpstr>Когда будут готовы учебники по ФГОС ООО?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Ссылки: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Бисерова</dc:creator>
  <cp:lastModifiedBy>Дарья Бисерова</cp:lastModifiedBy>
  <cp:revision>16</cp:revision>
  <dcterms:created xsi:type="dcterms:W3CDTF">2022-03-29T04:09:20Z</dcterms:created>
  <dcterms:modified xsi:type="dcterms:W3CDTF">2022-03-31T20:45:54Z</dcterms:modified>
</cp:coreProperties>
</file>